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9"/>
  </p:notesMasterIdLst>
  <p:sldIdLst>
    <p:sldId id="274" r:id="rId2"/>
    <p:sldId id="284" r:id="rId3"/>
    <p:sldId id="294" r:id="rId4"/>
    <p:sldId id="275" r:id="rId5"/>
    <p:sldId id="298" r:id="rId6"/>
    <p:sldId id="289" r:id="rId7"/>
    <p:sldId id="286" r:id="rId8"/>
    <p:sldId id="288" r:id="rId9"/>
    <p:sldId id="302" r:id="rId10"/>
    <p:sldId id="303" r:id="rId11"/>
    <p:sldId id="304" r:id="rId12"/>
    <p:sldId id="305" r:id="rId13"/>
    <p:sldId id="307" r:id="rId14"/>
    <p:sldId id="309" r:id="rId15"/>
    <p:sldId id="310" r:id="rId16"/>
    <p:sldId id="308" r:id="rId17"/>
    <p:sldId id="301" r:id="rId18"/>
  </p:sldIdLst>
  <p:sldSz cx="9144000" cy="6858000" type="screen4x3"/>
  <p:notesSz cx="6858000" cy="9144000"/>
  <p:defaultTextStyle>
    <a:defPPr>
      <a:defRPr lang="ru-RU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CC"/>
    <a:srgbClr val="33CC33"/>
    <a:srgbClr val="00CC00"/>
    <a:srgbClr val="008000"/>
    <a:srgbClr val="FFFF61"/>
    <a:srgbClr val="FFFF89"/>
    <a:srgbClr val="FFAC33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76" autoAdjust="0"/>
    <p:restoredTop sz="90502" autoAdjust="0"/>
  </p:normalViewPr>
  <p:slideViewPr>
    <p:cSldViewPr>
      <p:cViewPr varScale="1">
        <p:scale>
          <a:sx n="75" d="100"/>
          <a:sy n="75" d="100"/>
        </p:scale>
        <p:origin x="-66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C1F71-2972-4BF8-AB7E-B2A59B63ECAC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8A0C1-19E5-41E6-9217-22CAAF4BAA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409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8A0C1-19E5-41E6-9217-22CAAF4BAA4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507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A3D4-62C7-4B94-A746-650C0E2207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8943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1E4B9-4A9E-4A5E-9E87-5E94043438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2144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80D7B-76DA-4C53-8C59-C089304655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59032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2D5A8-0F0C-468F-B85F-4AF4D2EB97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50085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A67C6-AC49-43C0-8A61-D027E18E9D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367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5F367-837D-45CD-948F-0421933F83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4704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8722CE-1F09-415D-82C6-41FC096136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7667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41FE8-4ABD-40B4-868A-ED7A22FEEA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1413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87F8D-67FF-4C37-95F1-4E9D5F0E96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5244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522EB-C8E4-44A2-A1E2-F689BB98A7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3859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85B30-991E-4453-9588-631777F914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1207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CC5CC-1D52-497B-ABBA-CACE315E56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3398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4C6ED-1602-4564-8B37-2F624DD120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3886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D05196D-DE2F-493C-980C-99F3E67C9E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mg15.nnm.ru/c/6/1/4/7/7d3f66f119320fb76c58e10957f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8" name="WordArt 8"/>
          <p:cNvSpPr>
            <a:spLocks noChangeArrowheads="1" noChangeShapeType="1" noTextEdit="1"/>
          </p:cNvSpPr>
          <p:nvPr/>
        </p:nvSpPr>
        <p:spPr bwMode="auto">
          <a:xfrm>
            <a:off x="468313" y="404813"/>
            <a:ext cx="8305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СКАЗКА КАК СРЕДСТВО РАЗВИТИЯ СВЯЗНОЙ РЕЧИ </a:t>
            </a:r>
          </a:p>
        </p:txBody>
      </p:sp>
      <p:sp>
        <p:nvSpPr>
          <p:cNvPr id="76810" name="WordArt 10"/>
          <p:cNvSpPr>
            <a:spLocks noChangeArrowheads="1" noChangeShapeType="1" noTextEdit="1"/>
          </p:cNvSpPr>
          <p:nvPr/>
        </p:nvSpPr>
        <p:spPr bwMode="auto">
          <a:xfrm>
            <a:off x="2700338" y="1142984"/>
            <a:ext cx="3527425" cy="628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 ДОШКОЛЬНИКОВ</a:t>
            </a: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1619250" y="5661025"/>
            <a:ext cx="42488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ru-RU" altLang="ru-RU" b="1" i="1" dirty="0" smtClean="0">
              <a:solidFill>
                <a:srgbClr val="3333CC"/>
              </a:solidFill>
            </a:endParaRPr>
          </a:p>
          <a:p>
            <a:pPr algn="l" eaLnBrk="1" hangingPunct="1"/>
            <a:r>
              <a:rPr lang="ru-RU" altLang="ru-RU" b="1" i="1" dirty="0" smtClean="0">
                <a:solidFill>
                  <a:srgbClr val="3333CC"/>
                </a:solidFill>
              </a:rPr>
              <a:t>МАДОУ детский сад №3 с.Кандры</a:t>
            </a:r>
          </a:p>
          <a:p>
            <a:pPr algn="l" eaLnBrk="1" hangingPunct="1"/>
            <a:r>
              <a:rPr lang="ru-RU" altLang="ru-RU" b="1" i="1" dirty="0" smtClean="0">
                <a:solidFill>
                  <a:srgbClr val="3333CC"/>
                </a:solidFill>
              </a:rPr>
              <a:t>Воспитатель : Губайдуллина Ф.Г.</a:t>
            </a:r>
            <a:endParaRPr lang="ru-RU" altLang="ru-RU" b="1" i="1" dirty="0">
              <a:solidFill>
                <a:srgbClr val="33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4221088"/>
            <a:ext cx="576064" cy="5760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16" descr="http://bukovka.ucoz.ru/gribi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71604" y="1928802"/>
            <a:ext cx="4429156" cy="3786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-gostyah-u-skazki-melodichnyy-minu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260648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imes New Roman"/>
              </a:rPr>
              <a:t>Конусный,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imes New Roman"/>
              </a:rPr>
              <a:t>настольный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imes New Roman"/>
              </a:rPr>
              <a:t>театры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52736"/>
            <a:ext cx="3240360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Помогает учить детей координировать движения рук и глаз;</a:t>
            </a:r>
          </a:p>
          <a:p>
            <a:pPr marL="342900" lvl="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Сопровождать движения пальцев речью;</a:t>
            </a:r>
          </a:p>
          <a:p>
            <a:pPr marL="342900" lvl="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Побуждает выражать свои эмоции посредством мимики и речи.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23" y="845423"/>
            <a:ext cx="4214843" cy="294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86190"/>
            <a:ext cx="414340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1701366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7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Театр картинок и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фланелеграф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24744"/>
            <a:ext cx="3240360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Развивают творческие способности;</a:t>
            </a:r>
          </a:p>
          <a:p>
            <a:pPr marL="342900" lvl="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Содействуют эстетическому воспитанию;</a:t>
            </a:r>
          </a:p>
          <a:p>
            <a:pPr marL="342900" lvl="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Развивают ловкость, умение управлять своими движениями, концентрировать внимание на одном виде деятельности.</a:t>
            </a:r>
          </a:p>
          <a:p>
            <a:pPr marL="342900" lvl="0" indent="-342900" algn="l" fontAlgn="auto">
              <a:spcBef>
                <a:spcPct val="20000"/>
              </a:spcBef>
              <a:spcAft>
                <a:spcPts val="0"/>
              </a:spcAft>
            </a:pPr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Действуя с различными картинками, у ребенка развивается мелкая моторика рук, что способствует более успешному и эффективному развитию речи.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0496" y="4000504"/>
            <a:ext cx="424847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214422"/>
            <a:ext cx="4071966" cy="273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7434020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9"/>
            <a:ext cx="7674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Театр  игрушек  и кукол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Би-ба-бо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 smtClean="0">
                <a:solidFill>
                  <a:srgbClr val="0000CC"/>
                </a:solidFill>
                <a:latin typeface="Georgia" pitchFamily="18" charset="0"/>
              </a:rPr>
              <a:t>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214422"/>
            <a:ext cx="3528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Посредством куклы и игрушек, дети говорят о своих переживаниях, тревогах и радостях, поскольку полностью 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отождествляет себя</a:t>
            </a:r>
          </a:p>
          <a:p>
            <a:pPr algn="l">
              <a:buFontTx/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свою руку) с куклой </a:t>
            </a:r>
            <a:endParaRPr lang="ru-RU" sz="20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или игрушкой).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24" y="1188590"/>
            <a:ext cx="4071966" cy="285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728" y="4071942"/>
            <a:ext cx="3635896" cy="2414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2218685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Пальчиковый театр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Подражание движениями рук, игры с пальцами стимулируют, ускоряют процесс речевого и умственного развития ребенка. Поэтому развитие рук помогает ребенку хорошо говорить, подготавливает руку к письму, развивает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мышление.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428736"/>
            <a:ext cx="3372474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786190"/>
            <a:ext cx="342902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9814339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84182"/>
          </a:xfrm>
        </p:spPr>
        <p:txBody>
          <a:bodyPr/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Вязаный </a:t>
            </a: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театр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4572008"/>
            <a:ext cx="4329114" cy="192882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Театр на палочке</a:t>
            </a:r>
          </a:p>
          <a:p>
            <a:pPr>
              <a:buNone/>
            </a:pPr>
            <a:r>
              <a:rPr lang="ru-RU" sz="20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-Способствует развитию мелкой </a:t>
            </a:r>
          </a:p>
          <a:p>
            <a:pPr>
              <a:buNone/>
            </a:pPr>
            <a:r>
              <a:rPr lang="ru-RU" sz="20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моторики рук, </a:t>
            </a:r>
          </a:p>
          <a:p>
            <a:pPr>
              <a:buNone/>
            </a:pPr>
            <a:r>
              <a:rPr lang="ru-RU" sz="20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Помогает расширять словарный запас.</a:t>
            </a:r>
            <a:endParaRPr lang="ru-RU" sz="20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857233"/>
            <a:ext cx="4186238" cy="20002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Развивает </a:t>
            </a:r>
            <a:r>
              <a:rPr lang="ru-RU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моторно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двигательную, зрительную, слуховую координацию. </a:t>
            </a:r>
          </a:p>
          <a:p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Формирует творческие способности. </a:t>
            </a:r>
          </a:p>
          <a:p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Обогащает пассивный и активный словарь.</a:t>
            </a:r>
            <a:endParaRPr lang="ru-RU" sz="2000" dirty="0"/>
          </a:p>
        </p:txBody>
      </p:sp>
      <p:pic>
        <p:nvPicPr>
          <p:cNvPr id="1026" name="Picture 2" descr="C:\Users\Fluza\Desktop\IMG-20201204-WA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357166"/>
            <a:ext cx="300039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Fluza\Desktop\IMG-20201204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500306"/>
            <a:ext cx="300039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Fluza\Desktop\IMG-20201204-WA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496"/>
            <a:ext cx="288000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Fluza\Desktop\IMG-20201204-WA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857760"/>
            <a:ext cx="285752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3829048" cy="857256"/>
          </a:xfrm>
        </p:spPr>
        <p:txBody>
          <a:bodyPr/>
          <a:lstStyle/>
          <a:p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sz="32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топотушки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Помогает расширять словарный запас, подключая слуховое и тактильное восприятие.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Знакомит с народным творчеством.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Обучает навыкам общения, игры, счета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098" name="Picture 2" descr="C:\Users\Fluza\Desktop\2892930faf8e33310fc2235900ad366e.jp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285861"/>
            <a:ext cx="450059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Fluza\Desktop\83a9322d1c5f35160261eea153350664.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7" y="4000504"/>
            <a:ext cx="4429156" cy="266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Театр на перчатке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5357850"/>
          </a:xfrm>
        </p:spPr>
        <p:txBody>
          <a:bodyPr/>
          <a:lstStyle/>
          <a:p>
            <a:r>
              <a:rPr lang="ru-RU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Кукла – перчатка способна оказывать потрясающее терапевтическое воздействие. На занятии ребенок избавляется от переживаний или страха путем решения конфликтной ситуации в игре с куклой– </a:t>
            </a:r>
            <a:r>
              <a:rPr lang="ru-RU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перчаткой.</a:t>
            </a:r>
          </a:p>
          <a:p>
            <a:r>
              <a:rPr lang="ru-RU" sz="1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Куклотерапия</a:t>
            </a:r>
            <a:r>
              <a:rPr lang="ru-RU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дает очень хорошие результаты при работе с детьми с нарушениями речи, неврозами. Печаточная кукла может передавать весь спектр эмоций, которые испытывают дети. Малыши увидят в кукле отражение своих переживаний, будут успокаивать, если она плачет, кормить кашей и так далее.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600200"/>
            <a:ext cx="3628263" cy="4400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467561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WordArt 4"/>
          <p:cNvSpPr>
            <a:spLocks noChangeArrowheads="1" noChangeShapeType="1" noTextEdit="1"/>
          </p:cNvSpPr>
          <p:nvPr/>
        </p:nvSpPr>
        <p:spPr bwMode="auto">
          <a:xfrm>
            <a:off x="179388" y="908050"/>
            <a:ext cx="6178562" cy="9366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СПАСИБО ЗА ВНИМАНИЕ! </a:t>
            </a:r>
          </a:p>
        </p:txBody>
      </p:sp>
      <p:pic>
        <p:nvPicPr>
          <p:cNvPr id="22531" name="Picture 6" descr="Картинка 45 из 12194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08174" y="2000240"/>
            <a:ext cx="3592520" cy="364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AutoShape 5"/>
          <p:cNvSpPr>
            <a:spLocks noChangeArrowheads="1"/>
          </p:cNvSpPr>
          <p:nvPr/>
        </p:nvSpPr>
        <p:spPr bwMode="auto">
          <a:xfrm>
            <a:off x="2771775" y="836613"/>
            <a:ext cx="5286375" cy="15843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b="1" dirty="0">
              <a:solidFill>
                <a:srgbClr val="6443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ru-RU" altLang="ru-RU" b="1" dirty="0">
              <a:solidFill>
                <a:srgbClr val="644300"/>
              </a:solidFill>
              <a:latin typeface="Comic Sans MS" panose="030F0702030302020204" pitchFamily="66" charset="0"/>
            </a:endParaRPr>
          </a:p>
          <a:p>
            <a:pPr algn="ctr" eaLnBrk="1" hangingPunct="1"/>
            <a:r>
              <a:rPr lang="ru-RU" altLang="ru-RU" sz="2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Формирование навыков </a:t>
            </a:r>
          </a:p>
          <a:p>
            <a:pPr algn="ctr" eaLnBrk="1" hangingPunct="1"/>
            <a:r>
              <a:rPr lang="ru-RU" altLang="ru-RU" sz="2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связной речи </a:t>
            </a:r>
          </a:p>
          <a:p>
            <a:pPr algn="ctr" eaLnBrk="1" hangingPunct="1"/>
            <a:r>
              <a:rPr lang="ru-RU" altLang="ru-RU" sz="2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дошкольников в процессе </a:t>
            </a:r>
          </a:p>
          <a:p>
            <a:pPr algn="ctr" eaLnBrk="1" hangingPunct="1"/>
            <a:r>
              <a:rPr lang="ru-RU" altLang="ru-RU" sz="2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ознакомления со сказками</a:t>
            </a:r>
            <a:r>
              <a:rPr lang="ru-RU" altLang="ru-RU" sz="2000" b="1" i="1" dirty="0">
                <a:solidFill>
                  <a:srgbClr val="644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i="1" dirty="0" smtClean="0">
              <a:solidFill>
                <a:srgbClr val="644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 dirty="0">
              <a:solidFill>
                <a:srgbClr val="6443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ru-RU" altLang="ru-RU" b="1" dirty="0">
                <a:solidFill>
                  <a:srgbClr val="644300"/>
                </a:solidFill>
                <a:latin typeface="Comic Sans MS" panose="030F0702030302020204" pitchFamily="66" charset="0"/>
              </a:rPr>
              <a:t>     </a:t>
            </a:r>
          </a:p>
          <a:p>
            <a:pPr eaLnBrk="1" hangingPunct="1"/>
            <a:endParaRPr lang="ru-RU" altLang="ru-RU" b="1" dirty="0">
              <a:solidFill>
                <a:srgbClr val="644300"/>
              </a:solidFill>
              <a:latin typeface="Comic Sans MS" panose="030F0702030302020204" pitchFamily="66" charset="0"/>
            </a:endParaRPr>
          </a:p>
        </p:txBody>
      </p:sp>
      <p:sp>
        <p:nvSpPr>
          <p:cNvPr id="91142" name="AutoShape 6"/>
          <p:cNvSpPr>
            <a:spLocks noChangeArrowheads="1"/>
          </p:cNvSpPr>
          <p:nvPr/>
        </p:nvSpPr>
        <p:spPr bwMode="auto">
          <a:xfrm>
            <a:off x="1504950" y="836613"/>
            <a:ext cx="2378075" cy="1584325"/>
          </a:xfrm>
          <a:prstGeom prst="chevron">
            <a:avLst>
              <a:gd name="adj" fmla="val 37525"/>
            </a:avLst>
          </a:prstGeom>
          <a:gradFill rotWithShape="1">
            <a:gsLst>
              <a:gs pos="0">
                <a:srgbClr val="FFFF89"/>
              </a:gs>
              <a:gs pos="50000">
                <a:schemeClr val="bg1"/>
              </a:gs>
              <a:gs pos="100000">
                <a:srgbClr val="FFFF89"/>
              </a:gs>
            </a:gsLst>
            <a:lin ang="5400000" scaled="1"/>
          </a:gradFill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sz="2400" i="1" dirty="0">
                <a:latin typeface="Comic Sans MS" pitchFamily="66" charset="0"/>
              </a:rPr>
              <a:t>     </a:t>
            </a:r>
            <a:r>
              <a:rPr lang="ru-RU" sz="2400" i="1" u="sng" dirty="0" smtClean="0">
                <a:solidFill>
                  <a:srgbClr val="3333CC"/>
                </a:solidFill>
                <a:latin typeface="Comic Sans MS" pitchFamily="66" charset="0"/>
              </a:rPr>
              <a:t>ЦЕЛЬ:</a:t>
            </a:r>
            <a:endParaRPr lang="ru-RU" sz="2400" i="1" u="sng" dirty="0">
              <a:solidFill>
                <a:srgbClr val="3333CC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5353" y="3500438"/>
            <a:ext cx="4011489" cy="321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86059"/>
            <a:ext cx="407196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WordArt 4"/>
          <p:cNvSpPr>
            <a:spLocks noChangeArrowheads="1" noChangeShapeType="1" noTextEdit="1"/>
          </p:cNvSpPr>
          <p:nvPr/>
        </p:nvSpPr>
        <p:spPr bwMode="auto">
          <a:xfrm>
            <a:off x="900113" y="333375"/>
            <a:ext cx="7559675" cy="792163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организация </a:t>
            </a:r>
            <a:r>
              <a:rPr lang="ru-RU" sz="3600" kern="10" dirty="0" smtClean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 театральной  деятельности</a:t>
            </a:r>
            <a:endParaRPr lang="ru-RU" sz="3600" kern="10" dirty="0">
              <a:ln w="9525">
                <a:solidFill>
                  <a:srgbClr val="339966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4453" name="WordArt 5"/>
          <p:cNvSpPr>
            <a:spLocks noChangeArrowheads="1" noChangeShapeType="1" noTextEdit="1"/>
          </p:cNvSpPr>
          <p:nvPr/>
        </p:nvSpPr>
        <p:spPr bwMode="auto">
          <a:xfrm>
            <a:off x="5292080" y="1125538"/>
            <a:ext cx="2952328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«По </a:t>
            </a:r>
            <a:r>
              <a:rPr lang="ru-RU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дорогам сказки</a:t>
            </a:r>
            <a:r>
              <a:rPr lang="ru-RU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»</a:t>
            </a:r>
            <a:endParaRPr lang="ru-RU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CC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4455" name="AutoShape 7"/>
          <p:cNvSpPr>
            <a:spLocks noChangeArrowheads="1"/>
          </p:cNvSpPr>
          <p:nvPr/>
        </p:nvSpPr>
        <p:spPr bwMode="auto">
          <a:xfrm>
            <a:off x="468313" y="1412777"/>
            <a:ext cx="4679751" cy="2808311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8B"/>
              </a:gs>
              <a:gs pos="50000">
                <a:schemeClr val="bg1"/>
              </a:gs>
              <a:gs pos="100000">
                <a:srgbClr val="FFFF8B"/>
              </a:gs>
            </a:gsLst>
            <a:lin ang="5400000" scaled="1"/>
          </a:gradFill>
          <a:ln w="19050">
            <a:solidFill>
              <a:srgbClr val="00C4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l" eaLnBrk="0" hangingPunct="0">
              <a:spcBef>
                <a:spcPct val="20000"/>
              </a:spcBef>
            </a:pPr>
            <a:r>
              <a:rPr lang="ru-RU" sz="1600" i="1" kern="0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ru-RU" sz="1600" i="1" kern="0" dirty="0" smtClean="0">
                <a:solidFill>
                  <a:srgbClr val="3333CC"/>
                </a:solidFill>
                <a:latin typeface="Arial"/>
              </a:rPr>
              <a:t>ЗАДАЧИ</a:t>
            </a:r>
          </a:p>
          <a:p>
            <a:pPr lvl="0" algn="l" eaLnBrk="0" hangingPunct="0">
              <a:spcBef>
                <a:spcPct val="20000"/>
              </a:spcBef>
            </a:pPr>
            <a:r>
              <a:rPr lang="ru-RU" i="1" kern="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-Развивать </a:t>
            </a:r>
            <a:r>
              <a:rPr lang="ru-RU" i="1" kern="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связную и грамматически </a:t>
            </a:r>
            <a:endParaRPr lang="ru-RU" i="1" kern="0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hangingPunct="0">
              <a:spcBef>
                <a:spcPct val="20000"/>
              </a:spcBef>
            </a:pPr>
            <a:r>
              <a:rPr lang="ru-RU" i="1" kern="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правильную </a:t>
            </a:r>
            <a:r>
              <a:rPr lang="ru-RU" i="1" kern="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речь </a:t>
            </a:r>
            <a:r>
              <a:rPr lang="ru-RU" i="1" kern="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kern="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ненавязчивой </a:t>
            </a:r>
            <a:endParaRPr lang="ru-RU" i="1" kern="0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hangingPunct="0">
              <a:spcBef>
                <a:spcPct val="20000"/>
              </a:spcBef>
            </a:pPr>
            <a:r>
              <a:rPr lang="ru-RU" i="1" kern="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форме</a:t>
            </a:r>
            <a:r>
              <a:rPr lang="ru-RU" i="1" kern="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l" eaLnBrk="0" hangingPunct="0">
              <a:spcBef>
                <a:spcPct val="20000"/>
              </a:spcBef>
            </a:pPr>
            <a:r>
              <a:rPr lang="ru-RU" i="1" kern="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-расширять </a:t>
            </a:r>
            <a:r>
              <a:rPr lang="ru-RU" i="1" kern="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словарный запас </a:t>
            </a:r>
            <a:r>
              <a:rPr lang="ru-RU" i="1" kern="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детей;</a:t>
            </a:r>
            <a:endParaRPr lang="ru-RU" i="1" kern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hangingPunct="0">
              <a:spcBef>
                <a:spcPct val="20000"/>
              </a:spcBef>
            </a:pPr>
            <a:r>
              <a:rPr lang="ru-RU" i="1" kern="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-формировать </a:t>
            </a:r>
            <a:r>
              <a:rPr lang="ru-RU" i="1" kern="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познавательный </a:t>
            </a:r>
            <a:endParaRPr lang="ru-RU" i="1" kern="0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hangingPunct="0">
              <a:spcBef>
                <a:spcPct val="20000"/>
              </a:spcBef>
            </a:pPr>
            <a:r>
              <a:rPr lang="ru-RU" i="1" kern="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интерес;</a:t>
            </a:r>
          </a:p>
        </p:txBody>
      </p:sp>
      <p:sp>
        <p:nvSpPr>
          <p:cNvPr id="104456" name="AutoShape 8"/>
          <p:cNvSpPr>
            <a:spLocks noChangeArrowheads="1"/>
          </p:cNvSpPr>
          <p:nvPr/>
        </p:nvSpPr>
        <p:spPr bwMode="auto">
          <a:xfrm>
            <a:off x="4787900" y="4797425"/>
            <a:ext cx="4176713" cy="1800225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8B"/>
              </a:gs>
              <a:gs pos="50000">
                <a:schemeClr val="bg1"/>
              </a:gs>
              <a:gs pos="100000">
                <a:srgbClr val="FFFF8B"/>
              </a:gs>
            </a:gsLst>
            <a:lin ang="5400000" scaled="1"/>
          </a:gradFill>
          <a:ln w="19050">
            <a:solidFill>
              <a:srgbClr val="00C4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ru-RU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-заложить основы </a:t>
            </a:r>
          </a:p>
          <a:p>
            <a:pPr algn="l">
              <a:defRPr/>
            </a:pPr>
            <a:r>
              <a:rPr lang="ru-RU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театральной культуры;</a:t>
            </a:r>
          </a:p>
          <a:p>
            <a:pPr algn="ctr">
              <a:defRPr/>
            </a:pPr>
            <a:r>
              <a:rPr lang="ru-RU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-развивать творческие </a:t>
            </a:r>
          </a:p>
          <a:p>
            <a:pPr algn="ctr">
              <a:defRPr/>
            </a:pPr>
            <a:r>
              <a:rPr lang="ru-RU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способности.</a:t>
            </a:r>
            <a:endParaRPr lang="ru-RU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57554" y="4504601"/>
            <a:ext cx="2147368" cy="23533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8698" y="1765013"/>
            <a:ext cx="3677758" cy="247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429132"/>
            <a:ext cx="31432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AutoShape 3" descr="Букет"/>
          <p:cNvSpPr>
            <a:spLocks noChangeArrowheads="1"/>
          </p:cNvSpPr>
          <p:nvPr/>
        </p:nvSpPr>
        <p:spPr bwMode="auto">
          <a:xfrm>
            <a:off x="179388" y="1773238"/>
            <a:ext cx="4392612" cy="5762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 dirty="0">
                <a:solidFill>
                  <a:srgbClr val="3333CC"/>
                </a:solidFill>
                <a:latin typeface="Times New Roman" panose="02020603050405020304" pitchFamily="18" charset="0"/>
              </a:rPr>
              <a:t>В ней отсутствует нравоучение</a:t>
            </a:r>
          </a:p>
        </p:txBody>
      </p:sp>
      <p:sp>
        <p:nvSpPr>
          <p:cNvPr id="78852" name="AutoShape 4" descr="Букет"/>
          <p:cNvSpPr>
            <a:spLocks noChangeArrowheads="1"/>
          </p:cNvSpPr>
          <p:nvPr/>
        </p:nvSpPr>
        <p:spPr bwMode="auto">
          <a:xfrm>
            <a:off x="179388" y="2708275"/>
            <a:ext cx="4392612" cy="5762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 dirty="0">
                <a:solidFill>
                  <a:srgbClr val="3333CC"/>
                </a:solidFill>
                <a:latin typeface="Times New Roman" panose="02020603050405020304" pitchFamily="18" charset="0"/>
              </a:rPr>
              <a:t>В ней отсутствует определенный, </a:t>
            </a:r>
          </a:p>
          <a:p>
            <a:pPr algn="ctr" eaLnBrk="1" hangingPunct="1"/>
            <a:r>
              <a:rPr lang="ru-RU" altLang="ru-RU" sz="2000" i="1" dirty="0">
                <a:solidFill>
                  <a:srgbClr val="3333CC"/>
                </a:solidFill>
                <a:latin typeface="Times New Roman" panose="02020603050405020304" pitchFamily="18" charset="0"/>
              </a:rPr>
              <a:t>конкретный герой</a:t>
            </a:r>
          </a:p>
        </p:txBody>
      </p:sp>
      <p:sp>
        <p:nvSpPr>
          <p:cNvPr id="78853" name="AutoShape 5" descr="Букет"/>
          <p:cNvSpPr>
            <a:spLocks noChangeArrowheads="1"/>
          </p:cNvSpPr>
          <p:nvPr/>
        </p:nvSpPr>
        <p:spPr bwMode="auto">
          <a:xfrm>
            <a:off x="4211638" y="4076700"/>
            <a:ext cx="4679950" cy="5762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 dirty="0">
                <a:solidFill>
                  <a:srgbClr val="3333CC"/>
                </a:solidFill>
                <a:latin typeface="Times New Roman" panose="02020603050405020304" pitchFamily="18" charset="0"/>
              </a:rPr>
              <a:t>Язык в сказке образный и метафоричный</a:t>
            </a:r>
          </a:p>
        </p:txBody>
      </p:sp>
      <p:sp>
        <p:nvSpPr>
          <p:cNvPr id="78854" name="AutoShape 6" descr="Букет"/>
          <p:cNvSpPr>
            <a:spLocks noChangeArrowheads="1"/>
          </p:cNvSpPr>
          <p:nvPr/>
        </p:nvSpPr>
        <p:spPr bwMode="auto">
          <a:xfrm>
            <a:off x="4284663" y="5013325"/>
            <a:ext cx="4645025" cy="5762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 dirty="0">
                <a:solidFill>
                  <a:srgbClr val="3333CC"/>
                </a:solidFill>
                <a:latin typeface="Times New Roman" panose="02020603050405020304" pitchFamily="18" charset="0"/>
              </a:rPr>
              <a:t>Сказка создает ощущение защищенности</a:t>
            </a:r>
          </a:p>
        </p:txBody>
      </p:sp>
      <p:sp>
        <p:nvSpPr>
          <p:cNvPr id="78855" name="AutoShape 7" descr="Букет"/>
          <p:cNvSpPr>
            <a:spLocks noChangeArrowheads="1"/>
          </p:cNvSpPr>
          <p:nvPr/>
        </p:nvSpPr>
        <p:spPr bwMode="auto">
          <a:xfrm>
            <a:off x="4284663" y="5949950"/>
            <a:ext cx="4679950" cy="5762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 dirty="0">
                <a:solidFill>
                  <a:srgbClr val="3333CC"/>
                </a:solidFill>
                <a:latin typeface="Times New Roman" panose="02020603050405020304" pitchFamily="18" charset="0"/>
              </a:rPr>
              <a:t>В ней есть тайна и волшебство</a:t>
            </a:r>
          </a:p>
        </p:txBody>
      </p:sp>
      <p:sp>
        <p:nvSpPr>
          <p:cNvPr id="78856" name="WordArt 8"/>
          <p:cNvSpPr>
            <a:spLocks noChangeArrowheads="1" noChangeShapeType="1" noTextEdit="1"/>
          </p:cNvSpPr>
          <p:nvPr/>
        </p:nvSpPr>
        <p:spPr bwMode="auto">
          <a:xfrm>
            <a:off x="468313" y="404813"/>
            <a:ext cx="8305800" cy="6477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СКАЗКА ПРИВЛЕКАТЕЛЬНА ДЛЯ РЕБЕНКА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071546"/>
            <a:ext cx="3742736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0" y="-114300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WordArt 5"/>
          <p:cNvSpPr>
            <a:spLocks noChangeArrowheads="1" noChangeShapeType="1" noTextEdit="1"/>
          </p:cNvSpPr>
          <p:nvPr/>
        </p:nvSpPr>
        <p:spPr bwMode="auto">
          <a:xfrm>
            <a:off x="1116013" y="620713"/>
            <a:ext cx="66960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Приёмы формирования самостоятельной</a:t>
            </a:r>
          </a:p>
        </p:txBody>
      </p:sp>
      <p:sp>
        <p:nvSpPr>
          <p:cNvPr id="113670" name="WordArt 6"/>
          <p:cNvSpPr>
            <a:spLocks noChangeArrowheads="1" noChangeShapeType="1" noTextEdit="1"/>
          </p:cNvSpPr>
          <p:nvPr/>
        </p:nvSpPr>
        <p:spPr bwMode="auto">
          <a:xfrm>
            <a:off x="1116013" y="1484313"/>
            <a:ext cx="67691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речевой деятельности  дошкольников</a:t>
            </a:r>
          </a:p>
        </p:txBody>
      </p:sp>
      <p:pic>
        <p:nvPicPr>
          <p:cNvPr id="8206" name="Picture 19" descr="DSC0339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2763567" y="2601355"/>
            <a:ext cx="2522537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0" descr="DSC0340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4333">
            <a:off x="4347867" y="3941268"/>
            <a:ext cx="17287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5756" y="2786058"/>
            <a:ext cx="266429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2786058"/>
            <a:ext cx="2808312" cy="316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WordArt 2"/>
          <p:cNvSpPr>
            <a:spLocks noChangeArrowheads="1" noChangeShapeType="1" noTextEdit="1"/>
          </p:cNvSpPr>
          <p:nvPr/>
        </p:nvSpPr>
        <p:spPr bwMode="auto">
          <a:xfrm>
            <a:off x="395288" y="333375"/>
            <a:ext cx="8305800" cy="792163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УСЛОВИЯ ОРГАНИЗАЦИИ  РАБОТЫ СО СКАЗКОЙ</a:t>
            </a:r>
          </a:p>
        </p:txBody>
      </p:sp>
      <p:sp>
        <p:nvSpPr>
          <p:cNvPr id="99333" name="AutoShape 5"/>
          <p:cNvSpPr>
            <a:spLocks noChangeArrowheads="1"/>
          </p:cNvSpPr>
          <p:nvPr/>
        </p:nvSpPr>
        <p:spPr bwMode="auto">
          <a:xfrm>
            <a:off x="4787900" y="1412875"/>
            <a:ext cx="4176713" cy="1800225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8B"/>
              </a:gs>
              <a:gs pos="50000">
                <a:schemeClr val="bg1"/>
              </a:gs>
              <a:gs pos="100000">
                <a:srgbClr val="FFFF8B"/>
              </a:gs>
            </a:gsLst>
            <a:lin ang="5400000" scaled="1"/>
          </a:gradFill>
          <a:ln w="19050">
            <a:solidFill>
              <a:srgbClr val="00C4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-Минимальная </a:t>
            </a: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регламентация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поведения детей;</a:t>
            </a:r>
          </a:p>
          <a:p>
            <a:pPr algn="l">
              <a:defRPr/>
            </a:pP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-Предметная </a:t>
            </a:r>
            <a:r>
              <a:rPr lang="ru-RU" sz="20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обогащенность</a:t>
            </a: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i="1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l">
              <a:defRPr/>
            </a:pPr>
            <a:endParaRPr lang="ru-RU" sz="16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99334" name="AutoShape 6"/>
          <p:cNvSpPr>
            <a:spLocks noChangeArrowheads="1"/>
          </p:cNvSpPr>
          <p:nvPr/>
        </p:nvSpPr>
        <p:spPr bwMode="auto">
          <a:xfrm>
            <a:off x="323850" y="4508500"/>
            <a:ext cx="4176713" cy="1800225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8B"/>
              </a:gs>
              <a:gs pos="50000">
                <a:schemeClr val="bg1"/>
              </a:gs>
              <a:gs pos="100000">
                <a:srgbClr val="FFFF8B"/>
              </a:gs>
            </a:gsLst>
            <a:lin ang="5400000" scaled="1"/>
          </a:gradFill>
          <a:ln w="19050">
            <a:solidFill>
              <a:srgbClr val="00C4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ru-RU" i="1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Многовариативность</a:t>
            </a: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defRPr/>
            </a:pP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применения разнообразных </a:t>
            </a:r>
          </a:p>
          <a:p>
            <a:pPr algn="l">
              <a:defRPr/>
            </a:pP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речевых средств</a:t>
            </a: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образцов </a:t>
            </a:r>
            <a:r>
              <a:rPr lang="ru-RU" sz="20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креативного</a:t>
            </a: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поведения.</a:t>
            </a:r>
          </a:p>
          <a:p>
            <a:pPr algn="l">
              <a:defRPr/>
            </a:pPr>
            <a:endParaRPr lang="ru-RU" sz="1600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714752"/>
            <a:ext cx="400052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287236" y="-1050141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14422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WordArt 2"/>
          <p:cNvSpPr>
            <a:spLocks noChangeArrowheads="1" noChangeShapeType="1" noTextEdit="1"/>
          </p:cNvSpPr>
          <p:nvPr/>
        </p:nvSpPr>
        <p:spPr bwMode="auto">
          <a:xfrm>
            <a:off x="1835150" y="260350"/>
            <a:ext cx="5040313" cy="7207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МЕТОДЫ И ПРИЁМЫ</a:t>
            </a:r>
          </a:p>
        </p:txBody>
      </p:sp>
      <p:sp>
        <p:nvSpPr>
          <p:cNvPr id="93198" name="AutoShape 14"/>
          <p:cNvSpPr>
            <a:spLocks noChangeArrowheads="1"/>
          </p:cNvSpPr>
          <p:nvPr/>
        </p:nvSpPr>
        <p:spPr bwMode="auto">
          <a:xfrm>
            <a:off x="250825" y="1268413"/>
            <a:ext cx="4608513" cy="2376487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8B"/>
              </a:gs>
              <a:gs pos="50000">
                <a:schemeClr val="bg1"/>
              </a:gs>
              <a:gs pos="100000">
                <a:srgbClr val="FFFF8B"/>
              </a:gs>
            </a:gsLst>
            <a:lin ang="5400000" scaled="1"/>
          </a:gradFill>
          <a:ln w="19050">
            <a:solidFill>
              <a:srgbClr val="00C4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ru-RU" sz="2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Методы художественного </a:t>
            </a:r>
          </a:p>
          <a:p>
            <a:pPr algn="l">
              <a:defRPr/>
            </a:pPr>
            <a:r>
              <a:rPr lang="ru-RU" sz="2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чтения и рассказывания:</a:t>
            </a:r>
          </a:p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Чтение или рассказывание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одного произведения;</a:t>
            </a:r>
          </a:p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Чтение нескольких произведений,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объединенных единой тематикой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или единством образов; </a:t>
            </a:r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>
            <a:off x="4787900" y="4005263"/>
            <a:ext cx="4211638" cy="2663825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8B"/>
              </a:gs>
              <a:gs pos="50000">
                <a:schemeClr val="bg1"/>
              </a:gs>
              <a:gs pos="100000">
                <a:srgbClr val="FFFF8B"/>
              </a:gs>
            </a:gsLst>
            <a:lin ang="5400000" scaled="1"/>
          </a:gradFill>
          <a:ln w="19050">
            <a:solidFill>
              <a:srgbClr val="00C4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buFontTx/>
              <a:buChar char="•"/>
              <a:defRPr/>
            </a:pP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Объединение произведений, </a:t>
            </a:r>
          </a:p>
          <a:p>
            <a:pPr algn="l">
              <a:defRPr/>
            </a:pP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принадлежащих </a:t>
            </a: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 разным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видам искусства;</a:t>
            </a:r>
          </a:p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Чтение и рассказывание с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использованием наглядного </a:t>
            </a:r>
          </a:p>
          <a:p>
            <a:pPr algn="l">
              <a:defRPr/>
            </a:pP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материала;</a:t>
            </a:r>
          </a:p>
          <a:p>
            <a:pPr algn="l">
              <a:buFontTx/>
              <a:buChar char="•"/>
              <a:defRPr/>
            </a:pP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как часть </a:t>
            </a: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ОД </a:t>
            </a:r>
            <a:endParaRPr lang="ru-RU" sz="2000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 развитию речи. 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142984"/>
            <a:ext cx="37862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929066"/>
            <a:ext cx="400052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WordArt 4"/>
          <p:cNvSpPr>
            <a:spLocks noChangeArrowheads="1" noChangeShapeType="1" noTextEdit="1"/>
          </p:cNvSpPr>
          <p:nvPr/>
        </p:nvSpPr>
        <p:spPr bwMode="auto">
          <a:xfrm>
            <a:off x="1835150" y="260350"/>
            <a:ext cx="5040313" cy="7207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МЕТОДЫ И ПРИЁМЫ</a:t>
            </a:r>
          </a:p>
        </p:txBody>
      </p:sp>
      <p:sp>
        <p:nvSpPr>
          <p:cNvPr id="96261" name="AutoShape 5"/>
          <p:cNvSpPr>
            <a:spLocks noChangeArrowheads="1"/>
          </p:cNvSpPr>
          <p:nvPr/>
        </p:nvSpPr>
        <p:spPr bwMode="auto">
          <a:xfrm>
            <a:off x="250825" y="1125538"/>
            <a:ext cx="4608513" cy="273685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8B"/>
              </a:gs>
              <a:gs pos="50000">
                <a:schemeClr val="bg1"/>
              </a:gs>
              <a:gs pos="100000">
                <a:srgbClr val="FFFF8B"/>
              </a:gs>
            </a:gsLst>
            <a:lin ang="5400000" scaled="1"/>
          </a:gradFill>
          <a:ln w="19050">
            <a:solidFill>
              <a:srgbClr val="00C4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ru-RU" sz="2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Приёмы:</a:t>
            </a:r>
            <a:endParaRPr lang="ru-RU" sz="2000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Вопросы; </a:t>
            </a:r>
          </a:p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 накапливание у дошкольников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представлений о том, как рисунки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художников помогают понять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произведение; </a:t>
            </a:r>
          </a:p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Словесные зарисовки. </a:t>
            </a:r>
          </a:p>
        </p:txBody>
      </p:sp>
      <p:sp>
        <p:nvSpPr>
          <p:cNvPr id="96262" name="AutoShape 6"/>
          <p:cNvSpPr>
            <a:spLocks noChangeArrowheads="1"/>
          </p:cNvSpPr>
          <p:nvPr/>
        </p:nvSpPr>
        <p:spPr bwMode="auto">
          <a:xfrm>
            <a:off x="4356100" y="4005263"/>
            <a:ext cx="4608513" cy="2592387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8B"/>
              </a:gs>
              <a:gs pos="50000">
                <a:schemeClr val="bg1"/>
              </a:gs>
              <a:gs pos="100000">
                <a:srgbClr val="FFFF8B"/>
              </a:gs>
            </a:gsLst>
            <a:lin ang="5400000" scaled="1"/>
          </a:gradFill>
          <a:ln w="19050">
            <a:solidFill>
              <a:srgbClr val="00C4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Повторное чтение отрывков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из текста;</a:t>
            </a:r>
          </a:p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Словесная режиссёрская игра;</a:t>
            </a:r>
          </a:p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Пересказ от лица литературного </a:t>
            </a:r>
          </a:p>
          <a:p>
            <a:pPr algn="l"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героя;</a:t>
            </a:r>
          </a:p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Игры – этюды;</a:t>
            </a:r>
          </a:p>
          <a:p>
            <a:pPr algn="l">
              <a:buFontTx/>
              <a:buChar char="•"/>
              <a:defRPr/>
            </a:pPr>
            <a:r>
              <a:rPr lang="ru-RU" sz="20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Драматизация сказок. 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000108"/>
            <a:ext cx="3840000" cy="28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37862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9"/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30506" y="3581434"/>
            <a:ext cx="2046871" cy="247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684424" y="783604"/>
            <a:ext cx="1590952" cy="360040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/>
              <a:t>Стендовый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442754"/>
            <a:ext cx="428627" cy="1800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FFFF00"/>
                </a:solidFill>
              </a:rPr>
              <a:t>На </a:t>
            </a:r>
            <a:r>
              <a:rPr lang="ru-RU" dirty="0" err="1" smtClean="0">
                <a:solidFill>
                  <a:srgbClr val="FFFF00"/>
                </a:solidFill>
              </a:rPr>
              <a:t>фланелеграфе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1441869"/>
            <a:ext cx="428628" cy="18002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FFFF00"/>
                </a:solidFill>
              </a:rPr>
              <a:t>Театр картинок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22948" y="1555053"/>
            <a:ext cx="560400" cy="1800200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Театр игрушек</a:t>
            </a:r>
            <a:endParaRPr lang="ru-RU" dirty="0"/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2843809" y="783604"/>
            <a:ext cx="2104294" cy="421344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/>
              <a:t>Настольный </a:t>
            </a:r>
            <a:endParaRPr lang="ru-RU" sz="1400" dirty="0"/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5364088" y="783604"/>
            <a:ext cx="1728099" cy="458519"/>
          </a:xfrm>
          <a:prstGeom prst="round2Same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/>
              <a:t>Театр на руке</a:t>
            </a:r>
            <a:endParaRPr lang="ru-RU" sz="1400" dirty="0"/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7452320" y="783604"/>
            <a:ext cx="1368152" cy="458519"/>
          </a:xfrm>
          <a:prstGeom prst="round2SameRect">
            <a:avLst/>
          </a:prstGeom>
          <a:solidFill>
            <a:srgbClr val="FF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Живой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56376" y="1495653"/>
            <a:ext cx="504056" cy="1859600"/>
          </a:xfrm>
          <a:prstGeom prst="rect">
            <a:avLst/>
          </a:prstGeom>
          <a:solidFill>
            <a:srgbClr val="FF3300"/>
          </a:solidFill>
          <a:ln>
            <a:solidFill>
              <a:srgbClr val="FF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Театр масок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86512" y="1495654"/>
            <a:ext cx="428628" cy="1800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Театр Би-Ба-</a:t>
            </a:r>
            <a:r>
              <a:rPr lang="ru-RU" dirty="0" err="1" smtClean="0"/>
              <a:t>Бо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572132" y="1483418"/>
            <a:ext cx="428627" cy="1800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Пальчиковый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33132" y="1555053"/>
            <a:ext cx="467880" cy="1800200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На картинке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672586" y="1555053"/>
            <a:ext cx="471307" cy="1800200"/>
          </a:xfrm>
          <a:prstGeom prst="rect">
            <a:avLst/>
          </a:prstGeom>
          <a:solidFill>
            <a:srgbClr val="33CC33"/>
          </a:solidFill>
          <a:ln>
            <a:solidFill>
              <a:srgbClr val="66FF33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Конусный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4538" y="3403064"/>
            <a:ext cx="2715785" cy="180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963" y="3540294"/>
            <a:ext cx="3034761" cy="202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6393" y="5206345"/>
            <a:ext cx="2913196" cy="163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2315</TotalTime>
  <Words>566</Words>
  <Application>Microsoft Office PowerPoint</Application>
  <PresentationFormat>Экран (4:3)</PresentationFormat>
  <Paragraphs>124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Пальчиковый театр</vt:lpstr>
      <vt:lpstr>Вязаный театр</vt:lpstr>
      <vt:lpstr> Театр топотушки</vt:lpstr>
      <vt:lpstr>Театр на перчатке</vt:lpstr>
      <vt:lpstr>Слайд 17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Fluza</cp:lastModifiedBy>
  <cp:revision>147</cp:revision>
  <dcterms:created xsi:type="dcterms:W3CDTF">2011-11-23T14:02:20Z</dcterms:created>
  <dcterms:modified xsi:type="dcterms:W3CDTF">2020-12-04T06:46:52Z</dcterms:modified>
</cp:coreProperties>
</file>