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8"/>
  </p:notesMasterIdLst>
  <p:handoutMasterIdLst>
    <p:handoutMasterId r:id="rId29"/>
  </p:handoutMasterIdLst>
  <p:sldIdLst>
    <p:sldId id="258" r:id="rId2"/>
    <p:sldId id="263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83" r:id="rId11"/>
    <p:sldId id="287" r:id="rId12"/>
    <p:sldId id="270" r:id="rId13"/>
    <p:sldId id="271" r:id="rId14"/>
    <p:sldId id="274" r:id="rId15"/>
    <p:sldId id="284" r:id="rId16"/>
    <p:sldId id="285" r:id="rId17"/>
    <p:sldId id="288" r:id="rId18"/>
    <p:sldId id="292" r:id="rId19"/>
    <p:sldId id="290" r:id="rId20"/>
    <p:sldId id="293" r:id="rId21"/>
    <p:sldId id="289" r:id="rId22"/>
    <p:sldId id="291" r:id="rId23"/>
    <p:sldId id="279" r:id="rId24"/>
    <p:sldId id="294" r:id="rId25"/>
    <p:sldId id="282" r:id="rId26"/>
    <p:sldId id="280" r:id="rId27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00"/>
    <a:srgbClr val="0000CC"/>
    <a:srgbClr val="99CCFF"/>
    <a:srgbClr val="FFCCFF"/>
    <a:srgbClr val="800080"/>
    <a:srgbClr val="FFFFFF"/>
    <a:srgbClr val="000099"/>
    <a:srgbClr val="FF99CC"/>
    <a:srgbClr val="990033"/>
    <a:srgbClr val="F5640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2" d="100"/>
          <a:sy n="82" d="100"/>
        </p:scale>
        <p:origin x="-15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D1DC1-B9D9-441C-8499-FF12A77A2C68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FCB09-6556-4CD3-B147-80C7DDE7F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2268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65F81E0-4E45-4894-A2D2-430ADBD73C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2656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9DF64-1649-40A9-BD6C-C50F5D57BA21}" type="slidenum">
              <a:rPr lang="ru-RU"/>
              <a:pPr/>
              <a:t>3</a:t>
            </a:fld>
            <a:endParaRPr lang="ru-RU"/>
          </a:p>
        </p:txBody>
      </p:sp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8" name="Номер слайда 3"/>
          <p:cNvSpPr txBox="1">
            <a:spLocks noGrp="1"/>
          </p:cNvSpPr>
          <p:nvPr/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DE2DE4-EC5D-49E3-9DB4-EF81D0B1F06E}" type="slidenum">
              <a:rPr lang="ru-RU" sz="1200">
                <a:latin typeface="Arial" charset="0"/>
                <a:cs typeface="Arial" charset="0"/>
              </a:rPr>
              <a:pPr algn="r"/>
              <a:t>3</a:t>
            </a:fld>
            <a:endParaRPr lang="ru-RU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78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6EDF-5B2E-4EF5-826B-6CA52021A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FE28-7D32-4FB2-9EE1-F733EB637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1FD7-BB8F-486B-A563-805B79346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966F-FB6D-4CC0-A3AA-83C911C9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C7DB-9FDD-4342-BC1F-7F36FF7DB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AF37-4E0A-4F88-A65E-7328A6E12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770C-CD3D-4EAA-853E-294915F38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B096-8477-4CD1-BFF3-5304CF56D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A64-46FD-41A8-B195-9F63F67B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FF3C-E2CE-40EA-B6E9-DEC330943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5311-DD2C-4982-B880-C3C48D297EB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28CC38-CB69-4666-BB16-CB4E5682F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228" y="620688"/>
            <a:ext cx="8588228" cy="388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spcBef>
                <a:spcPct val="20000"/>
              </a:spcBef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4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 </a:t>
            </a:r>
            <a:r>
              <a:rPr lang="ru-RU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</a:p>
          <a:p>
            <a:pPr lvl="0" algn="ctr" defTabSz="457200" fontAlgn="auto">
              <a:spcBef>
                <a:spcPct val="20000"/>
              </a:spcBef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проводит </a:t>
            </a:r>
          </a:p>
          <a:p>
            <a:pPr lvl="0" algn="ctr" defTabSz="457200" fontAlgn="auto">
              <a:spcBef>
                <a:spcPct val="20000"/>
              </a:spcBef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Губайдуллина </a:t>
            </a:r>
            <a:r>
              <a:rPr lang="ru-RU" sz="4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Флюза</a:t>
            </a:r>
            <a:r>
              <a:rPr lang="ru-RU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Галимзяновна</a:t>
            </a:r>
            <a:endParaRPr lang="ru-RU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ttp://img0.liveinternet.ru/images/attach/b/3/3/746/3746596_dfd5acf580757048a619f6b22b27cb3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81128"/>
            <a:ext cx="1819275" cy="1457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06599"/>
            <a:ext cx="1524000" cy="152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3" y="1340768"/>
            <a:ext cx="1905000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908721"/>
            <a:ext cx="7811030" cy="4950078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и классифицировать по цвету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последовательностью чисел натурального ряда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прямой и обратный счет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Делить целое на части и измерять объекты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понятием величины, длины, высоты, ширины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пространственные представления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Овладеть арифметическими действиями</a:t>
            </a:r>
          </a:p>
        </p:txBody>
      </p:sp>
    </p:spTree>
    <p:extLst>
      <p:ext uri="{BB962C8B-B14F-4D97-AF65-F5344CB8AC3E}">
        <p14:creationId xmlns="" xmlns:p14="http://schemas.microsoft.com/office/powerpoint/2010/main" val="876538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268759"/>
            <a:ext cx="75608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I</a:t>
            </a:r>
            <a:r>
              <a:rPr lang="ru-RU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этап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	</a:t>
            </a:r>
            <a:r>
              <a:rPr lang="ru-RU" sz="2800" dirty="0" smtClean="0">
                <a:latin typeface="Times New Roman"/>
                <a:ea typeface="Calibri"/>
              </a:rPr>
              <a:t>Палочки </a:t>
            </a:r>
            <a:r>
              <a:rPr lang="ru-RU" sz="2800" dirty="0">
                <a:latin typeface="Times New Roman"/>
                <a:ea typeface="Calibri"/>
              </a:rPr>
              <a:t>используют как игровой </a:t>
            </a:r>
            <a:endParaRPr lang="ru-RU" sz="2800" dirty="0" smtClean="0">
              <a:latin typeface="Times New Roman"/>
              <a:ea typeface="Calibri"/>
            </a:endParaRPr>
          </a:p>
          <a:p>
            <a:r>
              <a:rPr lang="ru-RU" sz="2800" dirty="0" smtClean="0">
                <a:latin typeface="Times New Roman"/>
                <a:ea typeface="Calibri"/>
              </a:rPr>
              <a:t>		материал. Дети 	играют </a:t>
            </a:r>
            <a:r>
              <a:rPr lang="ru-RU" sz="2800" dirty="0">
                <a:latin typeface="Times New Roman"/>
                <a:ea typeface="Calibri"/>
              </a:rPr>
              <a:t>с ними, </a:t>
            </a:r>
            <a:r>
              <a:rPr lang="ru-RU" sz="2800" dirty="0" smtClean="0">
                <a:latin typeface="Times New Roman"/>
                <a:ea typeface="Calibri"/>
              </a:rPr>
              <a:t>		           как </a:t>
            </a:r>
            <a:r>
              <a:rPr lang="ru-RU" sz="2800" dirty="0">
                <a:latin typeface="Times New Roman"/>
                <a:ea typeface="Calibri"/>
              </a:rPr>
              <a:t>с обычными кубиками, </a:t>
            </a:r>
            <a:r>
              <a:rPr lang="ru-RU" sz="2800" dirty="0" smtClean="0">
                <a:latin typeface="Times New Roman"/>
                <a:ea typeface="Calibri"/>
              </a:rPr>
              <a:t>               		палочками</a:t>
            </a:r>
            <a:r>
              <a:rPr lang="ru-RU" sz="2800" dirty="0">
                <a:latin typeface="Times New Roman"/>
                <a:ea typeface="Calibri"/>
              </a:rPr>
              <a:t>, </a:t>
            </a:r>
            <a:r>
              <a:rPr lang="ru-RU" sz="2800" dirty="0" smtClean="0">
                <a:latin typeface="Times New Roman"/>
                <a:ea typeface="Calibri"/>
              </a:rPr>
              <a:t>	конструктором </a:t>
            </a:r>
            <a:r>
              <a:rPr lang="ru-RU" sz="2800" dirty="0">
                <a:latin typeface="Times New Roman"/>
                <a:ea typeface="Calibri"/>
              </a:rPr>
              <a:t>и по </a:t>
            </a:r>
            <a:r>
              <a:rPr lang="ru-RU" sz="2800" dirty="0" smtClean="0">
                <a:latin typeface="Times New Roman"/>
                <a:ea typeface="Calibri"/>
              </a:rPr>
              <a:t>			ходу </a:t>
            </a:r>
            <a:r>
              <a:rPr lang="ru-RU" sz="2800" dirty="0">
                <a:latin typeface="Times New Roman"/>
                <a:ea typeface="Calibri"/>
              </a:rPr>
              <a:t>знакомятся с цветами, </a:t>
            </a:r>
            <a:r>
              <a:rPr lang="ru-RU" sz="2800" dirty="0" smtClean="0">
                <a:latin typeface="Times New Roman"/>
                <a:ea typeface="Calibri"/>
              </a:rPr>
              <a:t>				размерами </a:t>
            </a:r>
            <a:r>
              <a:rPr lang="ru-RU" sz="2800" dirty="0">
                <a:latin typeface="Times New Roman"/>
                <a:ea typeface="Calibri"/>
              </a:rPr>
              <a:t>и формами. </a:t>
            </a:r>
            <a:endParaRPr lang="ru-RU" sz="2800" dirty="0" smtClean="0">
              <a:latin typeface="Times New Roman"/>
              <a:ea typeface="Calibri"/>
            </a:endParaRPr>
          </a:p>
          <a:p>
            <a:endParaRPr lang="ru-RU" sz="2800" dirty="0" smtClean="0">
              <a:latin typeface="Times New Roman"/>
              <a:ea typeface="Calibri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этап     </a:t>
            </a:r>
            <a:r>
              <a:rPr lang="ru-RU" sz="2800" dirty="0" smtClean="0">
                <a:latin typeface="Times New Roman"/>
                <a:ea typeface="Calibri"/>
              </a:rPr>
              <a:t>Палочки </a:t>
            </a:r>
            <a:r>
              <a:rPr lang="ru-RU" sz="2800" dirty="0">
                <a:latin typeface="Times New Roman"/>
                <a:ea typeface="Calibri"/>
              </a:rPr>
              <a:t>выступают как пособие для </a:t>
            </a:r>
            <a:r>
              <a:rPr lang="ru-RU" sz="2800" dirty="0" smtClean="0">
                <a:latin typeface="Times New Roman"/>
                <a:ea typeface="Calibri"/>
              </a:rPr>
              <a:t>		юных математиков. Дети </a:t>
            </a:r>
            <a:r>
              <a:rPr lang="ru-RU" sz="2800" dirty="0">
                <a:latin typeface="Times New Roman"/>
                <a:ea typeface="Calibri"/>
              </a:rPr>
              <a:t>учатся </a:t>
            </a:r>
            <a:r>
              <a:rPr lang="ru-RU" sz="2800" dirty="0" smtClean="0">
                <a:latin typeface="Times New Roman"/>
                <a:ea typeface="Calibri"/>
              </a:rPr>
              <a:t>			постигать </a:t>
            </a:r>
            <a:r>
              <a:rPr lang="ru-RU" sz="2800" dirty="0">
                <a:latin typeface="Times New Roman"/>
                <a:ea typeface="Calibri"/>
              </a:rPr>
              <a:t>законы загадочного мира </a:t>
            </a:r>
            <a:r>
              <a:rPr lang="ru-RU" sz="2800" dirty="0" smtClean="0">
                <a:latin typeface="Times New Roman"/>
                <a:ea typeface="Calibri"/>
              </a:rPr>
              <a:t>			чисел </a:t>
            </a:r>
            <a:r>
              <a:rPr lang="ru-RU" sz="2800" dirty="0">
                <a:latin typeface="Times New Roman"/>
                <a:ea typeface="Calibri"/>
              </a:rPr>
              <a:t>и других математических </a:t>
            </a:r>
            <a:r>
              <a:rPr lang="ru-RU" sz="2800" dirty="0" smtClean="0">
                <a:latin typeface="Times New Roman"/>
                <a:ea typeface="Calibri"/>
              </a:rPr>
              <a:t>			понятий</a:t>
            </a:r>
            <a:r>
              <a:rPr lang="ru-RU" sz="2800" dirty="0">
                <a:latin typeface="Times New Roman"/>
                <a:ea typeface="Calibri"/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033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 – развивающей среды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rcRect l="-1908" t="4342" r="8314" b="-2811"/>
          <a:stretch/>
        </p:blipFill>
        <p:spPr>
          <a:xfrm>
            <a:off x="5922031" y="1676400"/>
            <a:ext cx="3096344" cy="38544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4448" y="2132855"/>
            <a:ext cx="2887583" cy="24576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43124">
            <a:off x="249766" y="4641559"/>
            <a:ext cx="1517154" cy="20420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/>
          <a:srcRect l="18584" t="399" r="18231" b="-399"/>
          <a:stretch/>
        </p:blipFill>
        <p:spPr>
          <a:xfrm>
            <a:off x="2969316" y="4984722"/>
            <a:ext cx="1224136" cy="1714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02" y="1940239"/>
            <a:ext cx="2957707" cy="2610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78951" y="5259330"/>
            <a:ext cx="1110431" cy="15722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4725413"/>
            <a:ext cx="311382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занятий,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приёмы: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784976" cy="55446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встречи. </a:t>
            </a:r>
          </a:p>
          <a:p>
            <a:pPr lvl="0">
              <a:lnSpc>
                <a:spcPct val="8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 занятия.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Интегрированные занятия (математика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развитие речи и изобразительная деятельность, экологическое образование и конструирование.)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  <a:p>
            <a:pPr lvl="0">
              <a:lnSpc>
                <a:spcPct val="8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</a:t>
            </a:r>
          </a:p>
        </p:txBody>
      </p:sp>
      <p:pic>
        <p:nvPicPr>
          <p:cNvPr id="27650" name="Picture 2" descr="F:\imag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835127" cy="278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9239" y="1354460"/>
            <a:ext cx="5288435" cy="38610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31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родительского клуба в ДОУ «Играем вместе».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31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ознакомить участников клуба с </a:t>
            </a:r>
            <a:r>
              <a:rPr lang="ru-RU" sz="31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развивающими играми </a:t>
            </a:r>
            <a:r>
              <a:rPr lang="ru-RU" sz="31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65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688" y="116632"/>
            <a:ext cx="5472608" cy="110208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</a:t>
            </a:r>
          </a:p>
        </p:txBody>
      </p:sp>
      <p:pic>
        <p:nvPicPr>
          <p:cNvPr id="26626" name="Picture 2" descr="F: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32" y="1700808"/>
            <a:ext cx="3729256" cy="2952328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91264" cy="126469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endParaRPr lang="ru-RU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86134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Задание 1.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Построить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две лесенки с пятью ступеньками, разница между ступеньками должна быть равна 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двум или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соответствовать розовой палочке. </a:t>
            </a:r>
            <a:endParaRPr lang="ru-RU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+mn-lt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+mn-lt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+mn-lt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+mn-lt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+mn-lt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+mn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2007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97" y="764704"/>
            <a:ext cx="58229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3787272" y="3939527"/>
            <a:ext cx="4896544" cy="2299015"/>
            <a:chOff x="3995936" y="4393596"/>
            <a:chExt cx="4896544" cy="229901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995936" y="5724655"/>
              <a:ext cx="3744416" cy="489149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FFFF"/>
                  </a:solidFill>
                </a:rPr>
                <a:t>7</a:t>
              </a:r>
              <a:endParaRPr lang="ru-RU" b="1" dirty="0">
                <a:solidFill>
                  <a:srgbClr val="FFFFFF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035606" y="4393596"/>
              <a:ext cx="504056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035606" y="4825644"/>
              <a:ext cx="1512168" cy="409854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3</a:t>
              </a:r>
              <a:endParaRPr 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014120" y="5243096"/>
              <a:ext cx="2674490" cy="48697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5</a:t>
              </a:r>
              <a:endParaRPr 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95936" y="6203953"/>
              <a:ext cx="4896544" cy="48865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b="1" dirty="0" smtClean="0">
                  <a:solidFill>
                    <a:srgbClr val="FFFFFF"/>
                  </a:solidFill>
                </a:rPr>
                <a:t>9</a:t>
              </a:r>
              <a:endParaRPr lang="ru-RU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15470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4721076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Задание 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2.  Состав 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числа из двух меньших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При помощи палочек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разложить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число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6,7,8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по составу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из двух меньших</a:t>
            </a:r>
            <a:endParaRPr lang="ru-RU" sz="3200" dirty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0348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40666"/>
            <a:ext cx="4446935" cy="506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20141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86499"/>
            <a:ext cx="482453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4070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332656"/>
            <a:ext cx="9036050" cy="4176464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Разработала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учебную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«Развивающие игры. Палочки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старший дошкольный возраст.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ru-RU" sz="31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199789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6031" y="620687"/>
            <a:ext cx="4735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числа 8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12190" y="1655414"/>
            <a:ext cx="5363449" cy="4635400"/>
            <a:chOff x="2557988" y="1482048"/>
            <a:chExt cx="4603812" cy="46354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21350" y="1966790"/>
              <a:ext cx="3928597" cy="516511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77836" y="2483299"/>
              <a:ext cx="3372111" cy="516511"/>
            </a:xfrm>
            <a:prstGeom prst="rect">
              <a:avLst/>
            </a:prstGeom>
            <a:solidFill>
              <a:srgbClr val="800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93679" y="2495812"/>
              <a:ext cx="1198463" cy="516511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336522" y="3012323"/>
              <a:ext cx="2813425" cy="54627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593679" y="3012323"/>
              <a:ext cx="1712097" cy="516511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848876" y="3545409"/>
              <a:ext cx="2312924" cy="51651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77011" y="3545409"/>
              <a:ext cx="2282798" cy="51651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411666" y="4077003"/>
              <a:ext cx="1745913" cy="516511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949490" y="4581550"/>
              <a:ext cx="1212309" cy="516513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93679" y="4077002"/>
              <a:ext cx="2870212" cy="51651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571619" y="5095220"/>
              <a:ext cx="578231" cy="490912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568019" y="4608264"/>
              <a:ext cx="3381472" cy="516511"/>
            </a:xfrm>
            <a:prstGeom prst="rect">
              <a:avLst/>
            </a:prstGeom>
            <a:solidFill>
              <a:srgbClr val="800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557989" y="5084426"/>
              <a:ext cx="4025580" cy="516511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557989" y="1482048"/>
              <a:ext cx="4603811" cy="516511"/>
            </a:xfrm>
            <a:prstGeom prst="rect">
              <a:avLst/>
            </a:prstGeom>
            <a:solidFill>
              <a:srgbClr val="9900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593679" y="1998559"/>
              <a:ext cx="627671" cy="497253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557988" y="5600937"/>
              <a:ext cx="4603811" cy="516511"/>
            </a:xfrm>
            <a:prstGeom prst="rect">
              <a:avLst/>
            </a:prstGeom>
            <a:solidFill>
              <a:srgbClr val="9900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4017886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4345"/>
            <a:ext cx="864096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Задание 3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 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Палочками 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можно 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умножать и делить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 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(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работа в парах)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Синяя полоска – это число 9. Как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можно разделить число 9 так, чтобы у каждого получилось по три. 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6119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детской деятельности в соответствии с ФГОС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4826"/>
            <a:ext cx="8640960" cy="5553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41237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628800"/>
            <a:ext cx="7125112" cy="286184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я ожидаю от данного мастер – класса?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80728"/>
            <a:ext cx="8964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Закончите фразу: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Мне понравилось в данной технологии…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бы хотела подробнее изучить…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Буду применять данную игровую технологию…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934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296" y="18757"/>
            <a:ext cx="8229600" cy="96197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мастер - класса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3"/>
            <a:ext cx="8784976" cy="5040560"/>
          </a:xfrm>
        </p:spPr>
        <p:txBody>
          <a:bodyPr>
            <a:normAutofit/>
          </a:bodyPr>
          <a:lstStyle/>
          <a:p>
            <a:pPr marL="0" lvl="0" indent="0" algn="r">
              <a:spcBef>
                <a:spcPct val="0"/>
              </a:spcBef>
              <a:buClrTx/>
              <a:buSzTx/>
              <a:buNone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spcBef>
                <a:spcPct val="0"/>
              </a:spcBef>
              <a:buClrTx/>
              <a:buSzTx/>
              <a:buNone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заинтересовал</a:t>
            </a: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			данной игровой технологией</a:t>
            </a:r>
          </a:p>
          <a:p>
            <a:pPr marL="0" lvl="0" indent="0" algn="r">
              <a:spcBef>
                <a:spcPct val="0"/>
              </a:spcBef>
              <a:buClrTx/>
              <a:buSzTx/>
              <a:buNone/>
            </a:pPr>
            <a:endPara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			Данная технология интересна, 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			но мастер </a:t>
            </a: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смогла убедить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			в необходимости применения </a:t>
            </a:r>
          </a:p>
          <a:p>
            <a:pPr marL="0" lvl="0" indent="0" algn="r">
              <a:spcBef>
                <a:spcPct val="0"/>
              </a:spcBef>
              <a:buClrTx/>
              <a:buSzTx/>
              <a:buNone/>
            </a:pPr>
            <a:endPara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 не интересен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6097" y="1478452"/>
            <a:ext cx="3528392" cy="504056"/>
          </a:xfrm>
          <a:prstGeom prst="rect">
            <a:avLst/>
          </a:prstGeom>
          <a:solidFill>
            <a:srgbClr val="F564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6366" y="2880937"/>
            <a:ext cx="3123970" cy="504056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3141" y="4545124"/>
            <a:ext cx="2630778" cy="504055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6383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49027" y="548680"/>
            <a:ext cx="6019800" cy="3123728"/>
          </a:xfrm>
        </p:spPr>
        <p:txBody>
          <a:bodyPr/>
          <a:lstStyle/>
          <a:p>
            <a:pPr algn="ctr"/>
            <a:r>
              <a:rPr lang="ru-RU" sz="6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243408"/>
            <a:ext cx="4572000" cy="2571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284984"/>
            <a:ext cx="4572000" cy="2571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90987"/>
            <a:ext cx="3798168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323528" y="116632"/>
            <a:ext cx="8001000" cy="4608512"/>
          </a:xfrm>
        </p:spPr>
        <p:txBody>
          <a:bodyPr/>
          <a:lstStyle/>
          <a:p>
            <a:pPr marL="319088" indent="-319088" algn="ctr">
              <a:buFontTx/>
              <a:buNone/>
            </a:pPr>
            <a:r>
              <a:rPr lang="ru-RU" sz="4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«Палочки Кюизенера как полифункциональное дидактическое средство интеллектуального развития детей дошкольного возраста»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5805" y="4553744"/>
            <a:ext cx="277819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92696"/>
            <a:ext cx="7125113" cy="924475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мастер </a:t>
            </a:r>
            <a:r>
              <a:rPr lang="ru-RU" sz="5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класса:</a:t>
            </a:r>
            <a:endParaRPr lang="ru-RU" sz="53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8352928" cy="4536504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  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Повышение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профессионального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мастерства педагогов-участников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мастер-класса в процессе активного педагогического общения по освоению опыта работы по использованию цветных палочек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Кюизенера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как полифункционального дидактического средства интеллектуального развития детей дошкольного возраста.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мастер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класса: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Сформировать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педагогов – участников мастер – класса представление об игровой технологии.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Познакомить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участников мастер-класса с опытом работы по применению развивающих игр с палочками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Кюизенера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Обучить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участников мастер – класса навыкам, составляющим основу игровой технологии.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Активизировать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познавательную деятельность педагогов, повысить уровень их профессиональной компетенции в вопросах интеллектуального развития детей дошкольного возраста.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411480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«Что я ожидаю от данного мастер-класса</a:t>
            </a:r>
            <a:r>
              <a:rPr lang="ru-RU" sz="4400" b="1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4400" b="1" dirty="0">
              <a:solidFill>
                <a:srgbClr val="0082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технологии: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435280" cy="4968552"/>
          </a:xfrm>
        </p:spPr>
        <p:txBody>
          <a:bodyPr>
            <a:normAutofit fontScale="62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развитие интеллектуальных способностей 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детей 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- одна из актуальных проблем 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современности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Дошкольники с развитым интеллектом быстрее запоминают материал, более уверены в  своих силах,  легче адаптируются  в новой обстановке, лучше подготовлены к школе.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Интеллектуальное развитие дошкольника можно осуществить на основе игровой деятельности, в процессе которой у ребенка формируются психические процессы, математические представления, приобретается опыт общения со сверстниками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405"/>
            <a:ext cx="9144000" cy="904652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Идеи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технологии: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755576" y="908720"/>
            <a:ext cx="7992887" cy="59492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интеллектуально- творческой личности дошкольника.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использованию игровой технологии  процесс обучения дошкольников проходит в доступной и привлекательной форме.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Легко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вписываются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систему пред математической подготовки детей к школе</a:t>
            </a:r>
            <a:r>
              <a:rPr lang="ru-RU" sz="2800" dirty="0">
                <a:solidFill>
                  <a:srgbClr val="000066">
                    <a:lumMod val="75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buClr>
                <a:srgbClr val="FF3300"/>
              </a:buClr>
              <a:buNone/>
            </a:pP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19088" indent="-319088"/>
            <a:endParaRPr lang="ru-RU" sz="3800" dirty="0" smtClean="0">
              <a:solidFill>
                <a:schemeClr val="bg2"/>
              </a:solidFill>
              <a:latin typeface="Arial" charset="0"/>
            </a:endParaRPr>
          </a:p>
          <a:p>
            <a:pPr marL="319088" indent="-319088"/>
            <a:endParaRPr lang="ru-RU" sz="3800" dirty="0" smtClean="0">
              <a:solidFill>
                <a:schemeClr val="bg2"/>
              </a:solidFill>
              <a:latin typeface="Arial" charset="0"/>
            </a:endParaRPr>
          </a:p>
          <a:p>
            <a:pPr marL="319088" indent="-319088">
              <a:buFontTx/>
              <a:buNone/>
            </a:pPr>
            <a:endParaRPr lang="ru-RU" sz="38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28674" name="Picture 2" descr="F: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2382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F:\images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65" y="4823824"/>
            <a:ext cx="2619375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Основные 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особенности игровой технологии: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46300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абстрактность,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универсальность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высокая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эффективность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вызывают живой интерес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развивают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активность и самостоятельность в поиске способов действия с материалом, путей решения мыслительных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знакомят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 своеобразной цветной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алгеброй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586</TotalTime>
  <Words>412</Words>
  <Application>Microsoft Office PowerPoint</Application>
  <PresentationFormat>Экран (4:3)</PresentationFormat>
  <Paragraphs>97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Spring</vt:lpstr>
      <vt:lpstr>Слайд 1</vt:lpstr>
      <vt:lpstr>Слайд 2</vt:lpstr>
      <vt:lpstr>Слайд 3</vt:lpstr>
      <vt:lpstr>Цель мастер – класса:</vt:lpstr>
      <vt:lpstr>Задачи мастер – класса:</vt:lpstr>
      <vt:lpstr>«Что я ожидаю от данного мастер-класса?»</vt:lpstr>
      <vt:lpstr>Актуальность технологии:</vt:lpstr>
      <vt:lpstr>Идеи игровой технологии:</vt:lpstr>
      <vt:lpstr>Основные особенности игровой технологии:</vt:lpstr>
      <vt:lpstr>Слайд 10</vt:lpstr>
      <vt:lpstr>ЭТАПЫ</vt:lpstr>
      <vt:lpstr>Создание предметно – развивающей среды</vt:lpstr>
      <vt:lpstr>Система занятий,  методы и приёмы:</vt:lpstr>
      <vt:lpstr>ПЕРСПЕКТИВА</vt:lpstr>
      <vt:lpstr>Практическая часть</vt:lpstr>
      <vt:lpstr>Слайд 16</vt:lpstr>
      <vt:lpstr>Задание 2.  Состав числа из двух меньших При помощи палочек разложить число 6,7,8 по составу из двух меньших</vt:lpstr>
      <vt:lpstr>Слайд 18</vt:lpstr>
      <vt:lpstr>Слайд 19</vt:lpstr>
      <vt:lpstr>Слайд 20</vt:lpstr>
      <vt:lpstr>Слайд 21</vt:lpstr>
      <vt:lpstr>Слайд 22</vt:lpstr>
      <vt:lpstr>Рефлексия</vt:lpstr>
      <vt:lpstr>Слайд 24</vt:lpstr>
      <vt:lpstr>Критерии оценки мастер - класса</vt:lpstr>
      <vt:lpstr>Спасибо за внимание!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sad</dc:creator>
  <cp:lastModifiedBy>Альфия</cp:lastModifiedBy>
  <cp:revision>63</cp:revision>
  <cp:lastPrinted>2014-11-11T12:47:29Z</cp:lastPrinted>
  <dcterms:created xsi:type="dcterms:W3CDTF">2013-11-26T06:32:54Z</dcterms:created>
  <dcterms:modified xsi:type="dcterms:W3CDTF">2016-05-14T18:40:34Z</dcterms:modified>
</cp:coreProperties>
</file>